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5" r:id="rId3"/>
    <p:sldId id="294" r:id="rId4"/>
    <p:sldId id="257" r:id="rId5"/>
    <p:sldId id="284" r:id="rId6"/>
    <p:sldId id="277" r:id="rId7"/>
    <p:sldId id="278" r:id="rId8"/>
    <p:sldId id="279" r:id="rId9"/>
    <p:sldId id="280" r:id="rId10"/>
    <p:sldId id="281" r:id="rId11"/>
    <p:sldId id="283" r:id="rId12"/>
    <p:sldId id="285" r:id="rId13"/>
    <p:sldId id="286" r:id="rId14"/>
    <p:sldId id="282" r:id="rId15"/>
    <p:sldId id="287" r:id="rId16"/>
    <p:sldId id="288" r:id="rId17"/>
    <p:sldId id="289" r:id="rId18"/>
    <p:sldId id="290" r:id="rId19"/>
    <p:sldId id="291" r:id="rId20"/>
    <p:sldId id="292" r:id="rId21"/>
    <p:sldId id="293" r:id="rId22"/>
    <p:sldId id="276"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89" d="100"/>
          <a:sy n="89" d="100"/>
        </p:scale>
        <p:origin x="1219"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0B81C20-9920-4B37-816B-CC3503343B43}" type="datetimeFigureOut">
              <a:rPr lang="ru-RU" smtClean="0"/>
              <a:pPr/>
              <a:t>10.01.2024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28DC10B2-5909-4D05-9C47-6C4862ABA645}" type="slidenum">
              <a:rPr lang="ru-RU" smtClean="0"/>
              <a:pPr/>
              <a:t>‹#›</a:t>
            </a:fld>
            <a:endParaRPr lang="ru-RU" dirty="0"/>
          </a:p>
        </p:txBody>
      </p:sp>
    </p:spTree>
    <p:extLst>
      <p:ext uri="{BB962C8B-B14F-4D97-AF65-F5344CB8AC3E}">
        <p14:creationId xmlns:p14="http://schemas.microsoft.com/office/powerpoint/2010/main" val="3047779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0B81C20-9920-4B37-816B-CC3503343B43}" type="datetimeFigureOut">
              <a:rPr lang="ru-RU" smtClean="0"/>
              <a:pPr/>
              <a:t>10.01.2024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28DC10B2-5909-4D05-9C47-6C4862ABA645}" type="slidenum">
              <a:rPr lang="ru-RU" smtClean="0"/>
              <a:pPr/>
              <a:t>‹#›</a:t>
            </a:fld>
            <a:endParaRPr lang="ru-RU" dirty="0"/>
          </a:p>
        </p:txBody>
      </p:sp>
    </p:spTree>
    <p:extLst>
      <p:ext uri="{BB962C8B-B14F-4D97-AF65-F5344CB8AC3E}">
        <p14:creationId xmlns:p14="http://schemas.microsoft.com/office/powerpoint/2010/main" val="15045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0B81C20-9920-4B37-816B-CC3503343B43}" type="datetimeFigureOut">
              <a:rPr lang="ru-RU" smtClean="0"/>
              <a:pPr/>
              <a:t>10.01.2024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28DC10B2-5909-4D05-9C47-6C4862ABA645}" type="slidenum">
              <a:rPr lang="ru-RU" smtClean="0"/>
              <a:pPr/>
              <a:t>‹#›</a:t>
            </a:fld>
            <a:endParaRPr lang="ru-RU" dirty="0"/>
          </a:p>
        </p:txBody>
      </p:sp>
    </p:spTree>
    <p:extLst>
      <p:ext uri="{BB962C8B-B14F-4D97-AF65-F5344CB8AC3E}">
        <p14:creationId xmlns:p14="http://schemas.microsoft.com/office/powerpoint/2010/main" val="3820542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0B81C20-9920-4B37-816B-CC3503343B43}" type="datetimeFigureOut">
              <a:rPr lang="ru-RU" smtClean="0"/>
              <a:pPr/>
              <a:t>10.01.2024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28DC10B2-5909-4D05-9C47-6C4862ABA645}" type="slidenum">
              <a:rPr lang="ru-RU" smtClean="0"/>
              <a:pPr/>
              <a:t>‹#›</a:t>
            </a:fld>
            <a:endParaRPr lang="ru-RU" dirty="0"/>
          </a:p>
        </p:txBody>
      </p:sp>
    </p:spTree>
    <p:extLst>
      <p:ext uri="{BB962C8B-B14F-4D97-AF65-F5344CB8AC3E}">
        <p14:creationId xmlns:p14="http://schemas.microsoft.com/office/powerpoint/2010/main" val="1107917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0B81C20-9920-4B37-816B-CC3503343B43}" type="datetimeFigureOut">
              <a:rPr lang="ru-RU" smtClean="0"/>
              <a:pPr/>
              <a:t>10.01.2024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28DC10B2-5909-4D05-9C47-6C4862ABA645}" type="slidenum">
              <a:rPr lang="ru-RU" smtClean="0"/>
              <a:pPr/>
              <a:t>‹#›</a:t>
            </a:fld>
            <a:endParaRPr lang="ru-RU" dirty="0"/>
          </a:p>
        </p:txBody>
      </p:sp>
    </p:spTree>
    <p:extLst>
      <p:ext uri="{BB962C8B-B14F-4D97-AF65-F5344CB8AC3E}">
        <p14:creationId xmlns:p14="http://schemas.microsoft.com/office/powerpoint/2010/main" val="2742865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0B81C20-9920-4B37-816B-CC3503343B43}" type="datetimeFigureOut">
              <a:rPr lang="ru-RU" smtClean="0"/>
              <a:pPr/>
              <a:t>10.01.2024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28DC10B2-5909-4D05-9C47-6C4862ABA645}" type="slidenum">
              <a:rPr lang="ru-RU" smtClean="0"/>
              <a:pPr/>
              <a:t>‹#›</a:t>
            </a:fld>
            <a:endParaRPr lang="ru-RU" dirty="0"/>
          </a:p>
        </p:txBody>
      </p:sp>
    </p:spTree>
    <p:extLst>
      <p:ext uri="{BB962C8B-B14F-4D97-AF65-F5344CB8AC3E}">
        <p14:creationId xmlns:p14="http://schemas.microsoft.com/office/powerpoint/2010/main" val="63020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0B81C20-9920-4B37-816B-CC3503343B43}" type="datetimeFigureOut">
              <a:rPr lang="ru-RU" smtClean="0"/>
              <a:pPr/>
              <a:t>10.01.2024</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28DC10B2-5909-4D05-9C47-6C4862ABA645}" type="slidenum">
              <a:rPr lang="ru-RU" smtClean="0"/>
              <a:pPr/>
              <a:t>‹#›</a:t>
            </a:fld>
            <a:endParaRPr lang="ru-RU" dirty="0"/>
          </a:p>
        </p:txBody>
      </p:sp>
    </p:spTree>
    <p:extLst>
      <p:ext uri="{BB962C8B-B14F-4D97-AF65-F5344CB8AC3E}">
        <p14:creationId xmlns:p14="http://schemas.microsoft.com/office/powerpoint/2010/main" val="4275783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0B81C20-9920-4B37-816B-CC3503343B43}" type="datetimeFigureOut">
              <a:rPr lang="ru-RU" smtClean="0"/>
              <a:pPr/>
              <a:t>10.01.2024</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28DC10B2-5909-4D05-9C47-6C4862ABA645}" type="slidenum">
              <a:rPr lang="ru-RU" smtClean="0"/>
              <a:pPr/>
              <a:t>‹#›</a:t>
            </a:fld>
            <a:endParaRPr lang="ru-RU" dirty="0"/>
          </a:p>
        </p:txBody>
      </p:sp>
    </p:spTree>
    <p:extLst>
      <p:ext uri="{BB962C8B-B14F-4D97-AF65-F5344CB8AC3E}">
        <p14:creationId xmlns:p14="http://schemas.microsoft.com/office/powerpoint/2010/main" val="801336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B81C20-9920-4B37-816B-CC3503343B43}" type="datetimeFigureOut">
              <a:rPr lang="ru-RU" smtClean="0"/>
              <a:pPr/>
              <a:t>10.01.2024</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28DC10B2-5909-4D05-9C47-6C4862ABA645}" type="slidenum">
              <a:rPr lang="ru-RU" smtClean="0"/>
              <a:pPr/>
              <a:t>‹#›</a:t>
            </a:fld>
            <a:endParaRPr lang="ru-RU" dirty="0"/>
          </a:p>
        </p:txBody>
      </p:sp>
    </p:spTree>
    <p:extLst>
      <p:ext uri="{BB962C8B-B14F-4D97-AF65-F5344CB8AC3E}">
        <p14:creationId xmlns:p14="http://schemas.microsoft.com/office/powerpoint/2010/main" val="3476726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0B81C20-9920-4B37-816B-CC3503343B43}" type="datetimeFigureOut">
              <a:rPr lang="ru-RU" smtClean="0"/>
              <a:pPr/>
              <a:t>10.01.2024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28DC10B2-5909-4D05-9C47-6C4862ABA645}" type="slidenum">
              <a:rPr lang="ru-RU" smtClean="0"/>
              <a:pPr/>
              <a:t>‹#›</a:t>
            </a:fld>
            <a:endParaRPr lang="ru-RU" dirty="0"/>
          </a:p>
        </p:txBody>
      </p:sp>
    </p:spTree>
    <p:extLst>
      <p:ext uri="{BB962C8B-B14F-4D97-AF65-F5344CB8AC3E}">
        <p14:creationId xmlns:p14="http://schemas.microsoft.com/office/powerpoint/2010/main" val="750149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0B81C20-9920-4B37-816B-CC3503343B43}" type="datetimeFigureOut">
              <a:rPr lang="ru-RU" smtClean="0"/>
              <a:pPr/>
              <a:t>10.01.2024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28DC10B2-5909-4D05-9C47-6C4862ABA645}" type="slidenum">
              <a:rPr lang="ru-RU" smtClean="0"/>
              <a:pPr/>
              <a:t>‹#›</a:t>
            </a:fld>
            <a:endParaRPr lang="ru-RU" dirty="0"/>
          </a:p>
        </p:txBody>
      </p:sp>
    </p:spTree>
    <p:extLst>
      <p:ext uri="{BB962C8B-B14F-4D97-AF65-F5344CB8AC3E}">
        <p14:creationId xmlns:p14="http://schemas.microsoft.com/office/powerpoint/2010/main" val="2636930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B81C20-9920-4B37-816B-CC3503343B43}" type="datetimeFigureOut">
              <a:rPr lang="ru-RU" smtClean="0"/>
              <a:pPr/>
              <a:t>10.01.2024</a:t>
            </a:fld>
            <a:endParaRPr lang="ru-RU"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DC10B2-5909-4D05-9C47-6C4862ABA645}" type="slidenum">
              <a:rPr lang="ru-RU" smtClean="0"/>
              <a:pPr/>
              <a:t>‹#›</a:t>
            </a:fld>
            <a:endParaRPr lang="ru-RU" dirty="0"/>
          </a:p>
        </p:txBody>
      </p:sp>
    </p:spTree>
    <p:extLst>
      <p:ext uri="{BB962C8B-B14F-4D97-AF65-F5344CB8AC3E}">
        <p14:creationId xmlns:p14="http://schemas.microsoft.com/office/powerpoint/2010/main" val="9231454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35011" y="2490069"/>
            <a:ext cx="6829425" cy="1614488"/>
          </a:xfrm>
          <a:solidFill>
            <a:srgbClr val="FF9900"/>
          </a:solidFill>
          <a:scene3d>
            <a:camera prst="perspectiveHeroicExtremeRightFacing"/>
            <a:lightRig rig="soft" dir="t"/>
          </a:scene3d>
          <a:sp3d extrusionH="215900" contourW="12700">
            <a:bevelT w="152400" h="50800" prst="softRound"/>
            <a:bevelB w="114300" prst="hardEdge"/>
            <a:extrusionClr>
              <a:schemeClr val="accent4">
                <a:lumMod val="20000"/>
                <a:lumOff val="80000"/>
              </a:schemeClr>
            </a:extrusionClr>
            <a:contourClr>
              <a:schemeClr val="tx1">
                <a:lumMod val="95000"/>
                <a:lumOff val="5000"/>
              </a:schemeClr>
            </a:contourClr>
          </a:sp3d>
        </p:spPr>
        <p:txBody>
          <a:bodyPr>
            <a:normAutofit fontScale="90000"/>
          </a:bodyPr>
          <a:lstStyle/>
          <a:p>
            <a:r>
              <a:rPr lang="ru-RU" dirty="0" smtClean="0">
                <a:solidFill>
                  <a:schemeClr val="bg1"/>
                </a:solidFill>
                <a:effectLst>
                  <a:glow rad="101600">
                    <a:schemeClr val="tx1">
                      <a:alpha val="60000"/>
                    </a:schemeClr>
                  </a:glow>
                </a:effectLst>
              </a:rPr>
              <a:t>НАШИ  ОРГАНЫ  ЧУВСТВ</a:t>
            </a:r>
            <a:endParaRPr lang="ru-RU" dirty="0">
              <a:solidFill>
                <a:schemeClr val="bg1"/>
              </a:solidFill>
              <a:effectLst>
                <a:glow rad="101600">
                  <a:schemeClr val="tx1">
                    <a:alpha val="60000"/>
                  </a:schemeClr>
                </a:glow>
              </a:effectLst>
            </a:endParaRPr>
          </a:p>
        </p:txBody>
      </p:sp>
    </p:spTree>
    <p:extLst>
      <p:ext uri="{BB962C8B-B14F-4D97-AF65-F5344CB8AC3E}">
        <p14:creationId xmlns:p14="http://schemas.microsoft.com/office/powerpoint/2010/main" val="291369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849437"/>
          </a:xfrm>
        </p:spPr>
        <p:txBody>
          <a:bodyPr/>
          <a:lstStyle/>
          <a:p>
            <a:r>
              <a:rPr lang="ru-RU" dirty="0" smtClean="0">
                <a:solidFill>
                  <a:srgbClr val="C00000"/>
                </a:solidFill>
              </a:rPr>
              <a:t>Всегда во рту, а не проглотишь.</a:t>
            </a:r>
            <a:endParaRPr lang="ru-RU" dirty="0">
              <a:solidFill>
                <a:srgbClr val="C00000"/>
              </a:solidFill>
            </a:endParaRPr>
          </a:p>
        </p:txBody>
      </p:sp>
      <p:pic>
        <p:nvPicPr>
          <p:cNvPr id="4" name="Содержимое 3" descr="img7.jpg"/>
          <p:cNvPicPr>
            <a:picLocks noGrp="1" noChangeAspect="1"/>
          </p:cNvPicPr>
          <p:nvPr>
            <p:ph idx="1"/>
          </p:nvPr>
        </p:nvPicPr>
        <p:blipFill>
          <a:blip r:embed="rId2" cstate="print"/>
          <a:stretch>
            <a:fillRect/>
          </a:stretch>
        </p:blipFill>
        <p:spPr>
          <a:xfrm>
            <a:off x="1" y="1771650"/>
            <a:ext cx="8072437" cy="508635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C00000"/>
                </a:solidFill>
              </a:rPr>
              <a:t>Зачем нам нужен язык?</a:t>
            </a:r>
            <a:br>
              <a:rPr lang="ru-RU" dirty="0" smtClean="0">
                <a:solidFill>
                  <a:srgbClr val="C00000"/>
                </a:solidFill>
              </a:rPr>
            </a:br>
            <a:r>
              <a:rPr lang="ru-RU" dirty="0" smtClean="0">
                <a:solidFill>
                  <a:srgbClr val="C00000"/>
                </a:solidFill>
              </a:rPr>
              <a:t>Как можно определить, что это за продукт, не видя его?</a:t>
            </a:r>
            <a:endParaRPr lang="ru-RU" dirty="0">
              <a:solidFill>
                <a:srgbClr val="C00000"/>
              </a:solidFill>
            </a:endParaRPr>
          </a:p>
        </p:txBody>
      </p:sp>
      <p:pic>
        <p:nvPicPr>
          <p:cNvPr id="4" name="Содержимое 3" descr="c18c151d26d31ca84f04acb88f39505b.JPG"/>
          <p:cNvPicPr>
            <a:picLocks noGrp="1" noChangeAspect="1"/>
          </p:cNvPicPr>
          <p:nvPr>
            <p:ph idx="1"/>
          </p:nvPr>
        </p:nvPicPr>
        <p:blipFill>
          <a:blip r:embed="rId2" cstate="print"/>
          <a:stretch>
            <a:fillRect/>
          </a:stretch>
        </p:blipFill>
        <p:spPr>
          <a:xfrm>
            <a:off x="1" y="2000250"/>
            <a:ext cx="8072438" cy="4857749"/>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365125"/>
            <a:ext cx="7886700" cy="6049963"/>
          </a:xfrm>
        </p:spPr>
        <p:txBody>
          <a:bodyPr>
            <a:normAutofit/>
          </a:bodyPr>
          <a:lstStyle/>
          <a:p>
            <a:r>
              <a:rPr lang="ru-RU" sz="3800" dirty="0" smtClean="0">
                <a:solidFill>
                  <a:srgbClr val="C00000"/>
                </a:solidFill>
              </a:rPr>
              <a:t>Запомни, Незнайка:</a:t>
            </a:r>
            <a:br>
              <a:rPr lang="ru-RU" sz="3800" dirty="0" smtClean="0">
                <a:solidFill>
                  <a:srgbClr val="C00000"/>
                </a:solidFill>
              </a:rPr>
            </a:br>
            <a:r>
              <a:rPr lang="ru-RU" sz="3800" dirty="0" smtClean="0">
                <a:solidFill>
                  <a:srgbClr val="C00000"/>
                </a:solidFill>
              </a:rPr>
              <a:t>1.</a:t>
            </a:r>
            <a:r>
              <a:rPr lang="ru-RU" sz="3800" dirty="0" smtClean="0">
                <a:solidFill>
                  <a:srgbClr val="002060"/>
                </a:solidFill>
              </a:rPr>
              <a:t>Нельзя пробовать на вкус лекарства, незнакомые ягоды, грибы, травы, цветы.</a:t>
            </a:r>
            <a:br>
              <a:rPr lang="ru-RU" sz="3800" dirty="0" smtClean="0">
                <a:solidFill>
                  <a:srgbClr val="002060"/>
                </a:solidFill>
              </a:rPr>
            </a:br>
            <a:r>
              <a:rPr lang="ru-RU" sz="3800" dirty="0" smtClean="0">
                <a:solidFill>
                  <a:srgbClr val="C00000"/>
                </a:solidFill>
              </a:rPr>
              <a:t>2.</a:t>
            </a:r>
            <a:r>
              <a:rPr lang="ru-RU" sz="3800" dirty="0" smtClean="0">
                <a:solidFill>
                  <a:srgbClr val="002060"/>
                </a:solidFill>
              </a:rPr>
              <a:t>Нельзя есть немытые овощи, фрукты, ягоды, испорченные продукты.</a:t>
            </a:r>
            <a:br>
              <a:rPr lang="ru-RU" sz="3800" dirty="0" smtClean="0">
                <a:solidFill>
                  <a:srgbClr val="002060"/>
                </a:solidFill>
              </a:rPr>
            </a:br>
            <a:r>
              <a:rPr lang="ru-RU" sz="3800" dirty="0" smtClean="0">
                <a:solidFill>
                  <a:srgbClr val="C00000"/>
                </a:solidFill>
              </a:rPr>
              <a:t>3.</a:t>
            </a:r>
            <a:r>
              <a:rPr lang="ru-RU" sz="3800" dirty="0" smtClean="0">
                <a:solidFill>
                  <a:srgbClr val="002060"/>
                </a:solidFill>
              </a:rPr>
              <a:t>Не ешьте сильно горячую пищу.</a:t>
            </a:r>
            <a:br>
              <a:rPr lang="ru-RU" sz="3800" dirty="0" smtClean="0">
                <a:solidFill>
                  <a:srgbClr val="002060"/>
                </a:solidFill>
              </a:rPr>
            </a:br>
            <a:r>
              <a:rPr lang="ru-RU" sz="3800" dirty="0" smtClean="0">
                <a:solidFill>
                  <a:srgbClr val="C00000"/>
                </a:solidFill>
              </a:rPr>
              <a:t>4.</a:t>
            </a:r>
            <a:r>
              <a:rPr lang="ru-RU" sz="3800" dirty="0" smtClean="0">
                <a:solidFill>
                  <a:srgbClr val="002060"/>
                </a:solidFill>
              </a:rPr>
              <a:t>Оберегайте язык от острых предметов.</a:t>
            </a:r>
            <a:br>
              <a:rPr lang="ru-RU" sz="3800" dirty="0" smtClean="0">
                <a:solidFill>
                  <a:srgbClr val="002060"/>
                </a:solidFill>
              </a:rPr>
            </a:br>
            <a:r>
              <a:rPr lang="ru-RU" sz="3800" dirty="0" smtClean="0">
                <a:solidFill>
                  <a:srgbClr val="C00000"/>
                </a:solidFill>
              </a:rPr>
              <a:t>5.</a:t>
            </a:r>
            <a:r>
              <a:rPr lang="ru-RU" sz="3800" dirty="0" smtClean="0">
                <a:solidFill>
                  <a:srgbClr val="002060"/>
                </a:solidFill>
              </a:rPr>
              <a:t>Делайте гимнастику для языка.</a:t>
            </a:r>
            <a:endParaRPr lang="ru-RU" sz="3800" dirty="0">
              <a:solidFill>
                <a:srgbClr val="C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7"/>
            <a:ext cx="7886700" cy="1120774"/>
          </a:xfrm>
        </p:spPr>
        <p:txBody>
          <a:bodyPr>
            <a:normAutofit fontScale="90000"/>
          </a:bodyPr>
          <a:lstStyle/>
          <a:p>
            <a:r>
              <a:rPr lang="ru-RU" dirty="0" smtClean="0">
                <a:solidFill>
                  <a:srgbClr val="C00000"/>
                </a:solidFill>
              </a:rPr>
              <a:t>Есть всегда он у людей.</a:t>
            </a:r>
            <a:br>
              <a:rPr lang="ru-RU" dirty="0" smtClean="0">
                <a:solidFill>
                  <a:srgbClr val="C00000"/>
                </a:solidFill>
              </a:rPr>
            </a:br>
            <a:r>
              <a:rPr lang="ru-RU" dirty="0" smtClean="0">
                <a:solidFill>
                  <a:srgbClr val="C00000"/>
                </a:solidFill>
              </a:rPr>
              <a:t>Есть всегда у кораблей.</a:t>
            </a:r>
            <a:endParaRPr lang="ru-RU" dirty="0">
              <a:solidFill>
                <a:srgbClr val="C00000"/>
              </a:solidFill>
            </a:endParaRPr>
          </a:p>
        </p:txBody>
      </p:sp>
      <p:pic>
        <p:nvPicPr>
          <p:cNvPr id="6" name="Содержимое 5" descr="447.jpeg"/>
          <p:cNvPicPr>
            <a:picLocks noGrp="1" noChangeAspect="1"/>
          </p:cNvPicPr>
          <p:nvPr>
            <p:ph idx="1"/>
          </p:nvPr>
        </p:nvPicPr>
        <p:blipFill>
          <a:blip r:embed="rId2" cstate="print"/>
          <a:stretch>
            <a:fillRect/>
          </a:stretch>
        </p:blipFill>
        <p:spPr>
          <a:xfrm>
            <a:off x="5243513" y="2400300"/>
            <a:ext cx="2828925" cy="4457700"/>
          </a:xfrm>
        </p:spPr>
      </p:pic>
      <p:pic>
        <p:nvPicPr>
          <p:cNvPr id="7" name="Рисунок 6" descr="e0fc8ef5bc11b0b18cc93cb4158ba57e.jpg"/>
          <p:cNvPicPr>
            <a:picLocks noChangeAspect="1"/>
          </p:cNvPicPr>
          <p:nvPr/>
        </p:nvPicPr>
        <p:blipFill>
          <a:blip r:embed="rId3" cstate="print"/>
          <a:stretch>
            <a:fillRect/>
          </a:stretch>
        </p:blipFill>
        <p:spPr>
          <a:xfrm>
            <a:off x="228600" y="4300538"/>
            <a:ext cx="5043488" cy="2557462"/>
          </a:xfrm>
          <a:prstGeom prst="rect">
            <a:avLst/>
          </a:prstGeom>
        </p:spPr>
      </p:pic>
      <p:pic>
        <p:nvPicPr>
          <p:cNvPr id="8" name="Рисунок 7" descr="img7 (1).jpg"/>
          <p:cNvPicPr>
            <a:picLocks noChangeAspect="1"/>
          </p:cNvPicPr>
          <p:nvPr/>
        </p:nvPicPr>
        <p:blipFill>
          <a:blip r:embed="rId4" cstate="print"/>
          <a:stretch>
            <a:fillRect/>
          </a:stretch>
        </p:blipFill>
        <p:spPr>
          <a:xfrm>
            <a:off x="0" y="1428751"/>
            <a:ext cx="5186363" cy="292893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C00000"/>
                </a:solidFill>
              </a:rPr>
              <a:t>Зачем человеку обоняние?</a:t>
            </a:r>
            <a:endParaRPr lang="ru-RU" dirty="0">
              <a:solidFill>
                <a:srgbClr val="C00000"/>
              </a:solidFill>
            </a:endParaRPr>
          </a:p>
        </p:txBody>
      </p:sp>
      <p:pic>
        <p:nvPicPr>
          <p:cNvPr id="4" name="Содержимое 3" descr="0014-014-Organy-obonjanija.jpg"/>
          <p:cNvPicPr>
            <a:picLocks noGrp="1" noChangeAspect="1"/>
          </p:cNvPicPr>
          <p:nvPr>
            <p:ph idx="1"/>
          </p:nvPr>
        </p:nvPicPr>
        <p:blipFill>
          <a:blip r:embed="rId2" cstate="print"/>
          <a:stretch>
            <a:fillRect/>
          </a:stretch>
        </p:blipFill>
        <p:spPr>
          <a:xfrm>
            <a:off x="1" y="1771651"/>
            <a:ext cx="8086724" cy="5086349"/>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365125"/>
            <a:ext cx="7886700" cy="5649913"/>
          </a:xfrm>
        </p:spPr>
        <p:txBody>
          <a:bodyPr>
            <a:normAutofit fontScale="90000"/>
          </a:bodyPr>
          <a:lstStyle/>
          <a:p>
            <a:r>
              <a:rPr lang="ru-RU" dirty="0" smtClean="0">
                <a:solidFill>
                  <a:srgbClr val="C00000"/>
                </a:solidFill>
              </a:rPr>
              <a:t>Функции органа обоняния.</a:t>
            </a:r>
            <a:br>
              <a:rPr lang="ru-RU" dirty="0" smtClean="0">
                <a:solidFill>
                  <a:srgbClr val="C00000"/>
                </a:solidFill>
              </a:rPr>
            </a:br>
            <a:r>
              <a:rPr lang="ru-RU" dirty="0" smtClean="0">
                <a:solidFill>
                  <a:srgbClr val="C00000"/>
                </a:solidFill>
              </a:rPr>
              <a:t>1.</a:t>
            </a:r>
            <a:r>
              <a:rPr lang="ru-RU" dirty="0" smtClean="0">
                <a:solidFill>
                  <a:srgbClr val="002060"/>
                </a:solidFill>
              </a:rPr>
              <a:t>Защитная (очищает и обеззараживает воздух).</a:t>
            </a:r>
            <a:br>
              <a:rPr lang="ru-RU" dirty="0" smtClean="0">
                <a:solidFill>
                  <a:srgbClr val="002060"/>
                </a:solidFill>
              </a:rPr>
            </a:br>
            <a:r>
              <a:rPr lang="ru-RU" dirty="0" smtClean="0">
                <a:solidFill>
                  <a:srgbClr val="C00000"/>
                </a:solidFill>
              </a:rPr>
              <a:t>2.</a:t>
            </a:r>
            <a:r>
              <a:rPr lang="ru-RU" dirty="0" smtClean="0">
                <a:solidFill>
                  <a:srgbClr val="002060"/>
                </a:solidFill>
              </a:rPr>
              <a:t>Согревает и увлажняет  поступающий воздух.</a:t>
            </a:r>
            <a:br>
              <a:rPr lang="ru-RU" dirty="0" smtClean="0">
                <a:solidFill>
                  <a:srgbClr val="002060"/>
                </a:solidFill>
              </a:rPr>
            </a:br>
            <a:r>
              <a:rPr lang="ru-RU" sz="4000" dirty="0" smtClean="0">
                <a:solidFill>
                  <a:srgbClr val="C00000"/>
                </a:solidFill>
              </a:rPr>
              <a:t>3.</a:t>
            </a:r>
            <a:r>
              <a:rPr lang="ru-RU" sz="4000" dirty="0" smtClean="0">
                <a:solidFill>
                  <a:srgbClr val="002060"/>
                </a:solidFill>
              </a:rPr>
              <a:t>Участвует</a:t>
            </a:r>
            <a:r>
              <a:rPr lang="ru-RU" dirty="0" smtClean="0">
                <a:solidFill>
                  <a:srgbClr val="002060"/>
                </a:solidFill>
              </a:rPr>
              <a:t> в дыхании, речи и мимике.</a:t>
            </a:r>
            <a:br>
              <a:rPr lang="ru-RU" dirty="0" smtClean="0">
                <a:solidFill>
                  <a:srgbClr val="002060"/>
                </a:solidFill>
              </a:rPr>
            </a:br>
            <a:r>
              <a:rPr lang="ru-RU" dirty="0" smtClean="0">
                <a:solidFill>
                  <a:srgbClr val="C00000"/>
                </a:solidFill>
              </a:rPr>
              <a:t>4.</a:t>
            </a:r>
            <a:r>
              <a:rPr lang="ru-RU" dirty="0" smtClean="0">
                <a:solidFill>
                  <a:srgbClr val="002060"/>
                </a:solidFill>
              </a:rPr>
              <a:t>Предупреждает об опасности.</a:t>
            </a:r>
            <a:br>
              <a:rPr lang="ru-RU" dirty="0" smtClean="0">
                <a:solidFill>
                  <a:srgbClr val="002060"/>
                </a:solidFill>
              </a:rPr>
            </a:br>
            <a:r>
              <a:rPr lang="ru-RU" dirty="0" smtClean="0">
                <a:solidFill>
                  <a:srgbClr val="C00000"/>
                </a:solidFill>
              </a:rPr>
              <a:t>Береги, Незнайка, свой нос!</a:t>
            </a:r>
            <a:br>
              <a:rPr lang="ru-RU" dirty="0" smtClean="0">
                <a:solidFill>
                  <a:srgbClr val="C00000"/>
                </a:solidFill>
              </a:rPr>
            </a:br>
            <a:r>
              <a:rPr lang="ru-RU" dirty="0" smtClean="0">
                <a:solidFill>
                  <a:srgbClr val="C00000"/>
                </a:solidFill>
              </a:rPr>
              <a:t>1.</a:t>
            </a:r>
            <a:r>
              <a:rPr lang="ru-RU" dirty="0" smtClean="0">
                <a:solidFill>
                  <a:srgbClr val="002060"/>
                </a:solidFill>
              </a:rPr>
              <a:t>Ничего не засовывай в нос.</a:t>
            </a:r>
            <a:br>
              <a:rPr lang="ru-RU" dirty="0" smtClean="0">
                <a:solidFill>
                  <a:srgbClr val="002060"/>
                </a:solidFill>
              </a:rPr>
            </a:br>
            <a:r>
              <a:rPr lang="ru-RU" dirty="0" smtClean="0">
                <a:solidFill>
                  <a:srgbClr val="C00000"/>
                </a:solidFill>
              </a:rPr>
              <a:t>2.</a:t>
            </a:r>
            <a:r>
              <a:rPr lang="ru-RU" dirty="0" smtClean="0">
                <a:solidFill>
                  <a:srgbClr val="002060"/>
                </a:solidFill>
              </a:rPr>
              <a:t>Береги от ударов.</a:t>
            </a:r>
            <a:br>
              <a:rPr lang="ru-RU" dirty="0" smtClean="0">
                <a:solidFill>
                  <a:srgbClr val="002060"/>
                </a:solidFill>
              </a:rPr>
            </a:br>
            <a:r>
              <a:rPr lang="ru-RU" dirty="0" smtClean="0">
                <a:solidFill>
                  <a:srgbClr val="C00000"/>
                </a:solidFill>
              </a:rPr>
              <a:t>3.</a:t>
            </a:r>
            <a:r>
              <a:rPr lang="ru-RU" dirty="0" smtClean="0">
                <a:solidFill>
                  <a:srgbClr val="002060"/>
                </a:solidFill>
              </a:rPr>
              <a:t>Не переохлаждайся.</a:t>
            </a:r>
            <a:endParaRPr lang="ru-RU" dirty="0">
              <a:solidFill>
                <a:srgbClr val="C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920874"/>
          </a:xfrm>
        </p:spPr>
        <p:txBody>
          <a:bodyPr/>
          <a:lstStyle/>
          <a:p>
            <a:r>
              <a:rPr lang="ru-RU" dirty="0" smtClean="0">
                <a:solidFill>
                  <a:srgbClr val="C00000"/>
                </a:solidFill>
              </a:rPr>
              <a:t>Оля слушает в лесу, как кричит кукушка. А для этого нужны нашей Оле</a:t>
            </a:r>
            <a:r>
              <a:rPr lang="ru-RU" u="sng" dirty="0" smtClean="0">
                <a:solidFill>
                  <a:srgbClr val="C00000"/>
                </a:solidFill>
              </a:rPr>
              <a:t>… (УШКИ).</a:t>
            </a:r>
            <a:endParaRPr lang="ru-RU" u="sng" dirty="0">
              <a:solidFill>
                <a:srgbClr val="C00000"/>
              </a:solidFill>
            </a:endParaRPr>
          </a:p>
        </p:txBody>
      </p:sp>
      <p:pic>
        <p:nvPicPr>
          <p:cNvPr id="4" name="Содержимое 3" descr="0004-004-Ushi.jpg"/>
          <p:cNvPicPr>
            <a:picLocks noGrp="1" noChangeAspect="1"/>
          </p:cNvPicPr>
          <p:nvPr>
            <p:ph idx="1"/>
          </p:nvPr>
        </p:nvPicPr>
        <p:blipFill>
          <a:blip r:embed="rId2" cstate="print"/>
          <a:stretch>
            <a:fillRect/>
          </a:stretch>
        </p:blipFill>
        <p:spPr>
          <a:xfrm>
            <a:off x="4186238" y="2528888"/>
            <a:ext cx="3886200" cy="4329112"/>
          </a:xfrm>
        </p:spPr>
      </p:pic>
      <p:pic>
        <p:nvPicPr>
          <p:cNvPr id="5" name="Рисунок 4" descr="203.jpg"/>
          <p:cNvPicPr>
            <a:picLocks noChangeAspect="1"/>
          </p:cNvPicPr>
          <p:nvPr/>
        </p:nvPicPr>
        <p:blipFill>
          <a:blip r:embed="rId3" cstate="print"/>
          <a:stretch>
            <a:fillRect/>
          </a:stretch>
        </p:blipFill>
        <p:spPr>
          <a:xfrm>
            <a:off x="0" y="2543176"/>
            <a:ext cx="4257675" cy="431482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365125"/>
            <a:ext cx="7886700" cy="5292725"/>
          </a:xfrm>
        </p:spPr>
        <p:txBody>
          <a:bodyPr>
            <a:normAutofit fontScale="90000"/>
          </a:bodyPr>
          <a:lstStyle/>
          <a:p>
            <a:r>
              <a:rPr lang="ru-RU" u="sng" dirty="0" smtClean="0">
                <a:solidFill>
                  <a:srgbClr val="C00000"/>
                </a:solidFill>
              </a:rPr>
              <a:t>Что бы было, если бы мы не могли слышать?</a:t>
            </a:r>
            <a:r>
              <a:rPr lang="ru-RU" dirty="0" smtClean="0">
                <a:solidFill>
                  <a:srgbClr val="C00000"/>
                </a:solidFill>
              </a:rPr>
              <a:t/>
            </a:r>
            <a:br>
              <a:rPr lang="ru-RU" dirty="0" smtClean="0">
                <a:solidFill>
                  <a:srgbClr val="C00000"/>
                </a:solidFill>
              </a:rPr>
            </a:br>
            <a:r>
              <a:rPr lang="ru-RU" dirty="0" smtClean="0">
                <a:solidFill>
                  <a:srgbClr val="C00000"/>
                </a:solidFill>
              </a:rPr>
              <a:t>Соблюдай, Незнайка, правила гигиены для ушей!</a:t>
            </a:r>
            <a:br>
              <a:rPr lang="ru-RU" dirty="0" smtClean="0">
                <a:solidFill>
                  <a:srgbClr val="C00000"/>
                </a:solidFill>
              </a:rPr>
            </a:br>
            <a:r>
              <a:rPr lang="ru-RU" dirty="0" smtClean="0">
                <a:solidFill>
                  <a:srgbClr val="C00000"/>
                </a:solidFill>
              </a:rPr>
              <a:t>1.</a:t>
            </a:r>
            <a:r>
              <a:rPr lang="ru-RU" dirty="0" smtClean="0">
                <a:solidFill>
                  <a:srgbClr val="002060"/>
                </a:solidFill>
              </a:rPr>
              <a:t>Не ковыряй в ушах.</a:t>
            </a:r>
            <a:br>
              <a:rPr lang="ru-RU" dirty="0" smtClean="0">
                <a:solidFill>
                  <a:srgbClr val="002060"/>
                </a:solidFill>
              </a:rPr>
            </a:br>
            <a:r>
              <a:rPr lang="ru-RU" dirty="0" smtClean="0">
                <a:solidFill>
                  <a:srgbClr val="C00000"/>
                </a:solidFill>
              </a:rPr>
              <a:t>2.</a:t>
            </a:r>
            <a:r>
              <a:rPr lang="ru-RU" dirty="0" smtClean="0">
                <a:solidFill>
                  <a:srgbClr val="002060"/>
                </a:solidFill>
              </a:rPr>
              <a:t>Защищай от сильного ветра.</a:t>
            </a:r>
            <a:br>
              <a:rPr lang="ru-RU" dirty="0" smtClean="0">
                <a:solidFill>
                  <a:srgbClr val="002060"/>
                </a:solidFill>
              </a:rPr>
            </a:br>
            <a:r>
              <a:rPr lang="ru-RU" dirty="0" smtClean="0">
                <a:solidFill>
                  <a:srgbClr val="C00000"/>
                </a:solidFill>
              </a:rPr>
              <a:t>3.</a:t>
            </a:r>
            <a:r>
              <a:rPr lang="ru-RU" dirty="0" smtClean="0">
                <a:solidFill>
                  <a:srgbClr val="002060"/>
                </a:solidFill>
              </a:rPr>
              <a:t>Не слушай громкую музыку.</a:t>
            </a:r>
            <a:br>
              <a:rPr lang="ru-RU" dirty="0" smtClean="0">
                <a:solidFill>
                  <a:srgbClr val="002060"/>
                </a:solidFill>
              </a:rPr>
            </a:br>
            <a:r>
              <a:rPr lang="ru-RU" dirty="0" smtClean="0">
                <a:solidFill>
                  <a:srgbClr val="C00000"/>
                </a:solidFill>
              </a:rPr>
              <a:t>4.</a:t>
            </a:r>
            <a:r>
              <a:rPr lang="ru-RU" dirty="0" smtClean="0">
                <a:solidFill>
                  <a:srgbClr val="002060"/>
                </a:solidFill>
              </a:rPr>
              <a:t>Сильно не сморкайся.</a:t>
            </a:r>
            <a:br>
              <a:rPr lang="ru-RU" dirty="0" smtClean="0">
                <a:solidFill>
                  <a:srgbClr val="002060"/>
                </a:solidFill>
              </a:rPr>
            </a:br>
            <a:r>
              <a:rPr lang="ru-RU" dirty="0" smtClean="0">
                <a:solidFill>
                  <a:srgbClr val="C00000"/>
                </a:solidFill>
              </a:rPr>
              <a:t>5.</a:t>
            </a:r>
            <a:r>
              <a:rPr lang="ru-RU" dirty="0" smtClean="0">
                <a:solidFill>
                  <a:srgbClr val="002060"/>
                </a:solidFill>
              </a:rPr>
              <a:t>Делай зарядку для ушей.</a:t>
            </a:r>
            <a:endParaRPr lang="ru-RU" dirty="0">
              <a:solidFill>
                <a:srgbClr val="C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2035174"/>
          </a:xfrm>
        </p:spPr>
        <p:txBody>
          <a:bodyPr>
            <a:normAutofit fontScale="90000"/>
          </a:bodyPr>
          <a:lstStyle/>
          <a:p>
            <a:r>
              <a:rPr lang="ru-RU" dirty="0" smtClean="0">
                <a:solidFill>
                  <a:srgbClr val="C00000"/>
                </a:solidFill>
              </a:rPr>
              <a:t>Пятёрка братьев неразлучна, им вместе никогда не скучно. Они работают пером, пилою, ложкой, топором.</a:t>
            </a:r>
            <a:endParaRPr lang="ru-RU" dirty="0">
              <a:solidFill>
                <a:srgbClr val="C00000"/>
              </a:solidFill>
            </a:endParaRPr>
          </a:p>
        </p:txBody>
      </p:sp>
      <p:pic>
        <p:nvPicPr>
          <p:cNvPr id="6" name="Содержимое 5" descr="0822390a806e7a5f812b8ddb298.jpg"/>
          <p:cNvPicPr>
            <a:picLocks noGrp="1" noChangeAspect="1"/>
          </p:cNvPicPr>
          <p:nvPr>
            <p:ph idx="1"/>
          </p:nvPr>
        </p:nvPicPr>
        <p:blipFill>
          <a:blip r:embed="rId2" cstate="print"/>
          <a:stretch>
            <a:fillRect/>
          </a:stretch>
        </p:blipFill>
        <p:spPr>
          <a:xfrm>
            <a:off x="1" y="2528886"/>
            <a:ext cx="8086724" cy="4329113"/>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005" y="113200"/>
            <a:ext cx="7486650" cy="2049462"/>
          </a:xfrm>
        </p:spPr>
        <p:txBody>
          <a:bodyPr>
            <a:normAutofit fontScale="90000"/>
          </a:bodyPr>
          <a:lstStyle/>
          <a:p>
            <a:r>
              <a:rPr lang="ru-RU" dirty="0" smtClean="0">
                <a:solidFill>
                  <a:srgbClr val="C00000"/>
                </a:solidFill>
              </a:rPr>
              <a:t>Осязание-это свойство кожи человека. Самая чувствительная кожа на кончиках пальцев рук.</a:t>
            </a:r>
            <a:endParaRPr lang="ru-RU" dirty="0">
              <a:solidFill>
                <a:srgbClr val="C00000"/>
              </a:solidFill>
            </a:endParaRPr>
          </a:p>
        </p:txBody>
      </p:sp>
      <p:pic>
        <p:nvPicPr>
          <p:cNvPr id="4" name="Содержимое 3" descr="img13.jpg"/>
          <p:cNvPicPr>
            <a:picLocks noGrp="1" noChangeAspect="1"/>
          </p:cNvPicPr>
          <p:nvPr>
            <p:ph idx="1"/>
          </p:nvPr>
        </p:nvPicPr>
        <p:blipFill>
          <a:blip r:embed="rId2" cstate="print"/>
          <a:stretch>
            <a:fillRect/>
          </a:stretch>
        </p:blipFill>
        <p:spPr>
          <a:xfrm>
            <a:off x="0" y="2314576"/>
            <a:ext cx="8101013" cy="4543424"/>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zaryadka.gif"/>
          <p:cNvPicPr>
            <a:picLocks noChangeAspect="1"/>
          </p:cNvPicPr>
          <p:nvPr/>
        </p:nvPicPr>
        <p:blipFill>
          <a:blip r:embed="rId2" cstate="print"/>
          <a:stretch>
            <a:fillRect/>
          </a:stretch>
        </p:blipFill>
        <p:spPr>
          <a:xfrm>
            <a:off x="483079" y="1234766"/>
            <a:ext cx="7108165" cy="430339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529513" cy="2020887"/>
          </a:xfrm>
        </p:spPr>
        <p:txBody>
          <a:bodyPr>
            <a:normAutofit/>
          </a:bodyPr>
          <a:lstStyle/>
          <a:p>
            <a:r>
              <a:rPr lang="ru-RU" dirty="0" smtClean="0">
                <a:solidFill>
                  <a:srgbClr val="C00000"/>
                </a:solidFill>
              </a:rPr>
              <a:t>Пальцами мы трогаем предметы, узнаём их на ощупь, играем ими, работаем.</a:t>
            </a:r>
            <a:endParaRPr lang="ru-RU" dirty="0">
              <a:solidFill>
                <a:srgbClr val="C00000"/>
              </a:solidFill>
            </a:endParaRPr>
          </a:p>
        </p:txBody>
      </p:sp>
      <p:pic>
        <p:nvPicPr>
          <p:cNvPr id="4" name="Содержимое 3" descr="9171.jpg"/>
          <p:cNvPicPr>
            <a:picLocks noGrp="1" noChangeAspect="1"/>
          </p:cNvPicPr>
          <p:nvPr>
            <p:ph idx="1"/>
          </p:nvPr>
        </p:nvPicPr>
        <p:blipFill>
          <a:blip r:embed="rId2" cstate="print"/>
          <a:stretch>
            <a:fillRect/>
          </a:stretch>
        </p:blipFill>
        <p:spPr>
          <a:xfrm>
            <a:off x="0" y="2443164"/>
            <a:ext cx="8115300" cy="4414836"/>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79400"/>
            <a:ext cx="7500938" cy="5949950"/>
          </a:xfrm>
        </p:spPr>
        <p:txBody>
          <a:bodyPr>
            <a:normAutofit fontScale="90000"/>
          </a:bodyPr>
          <a:lstStyle/>
          <a:p>
            <a:r>
              <a:rPr lang="ru-RU" dirty="0" smtClean="0">
                <a:solidFill>
                  <a:srgbClr val="C00000"/>
                </a:solidFill>
              </a:rPr>
              <a:t>А вот, Незнайка, правила ухода за руками.</a:t>
            </a:r>
            <a:br>
              <a:rPr lang="ru-RU" dirty="0" smtClean="0">
                <a:solidFill>
                  <a:srgbClr val="C00000"/>
                </a:solidFill>
              </a:rPr>
            </a:br>
            <a:r>
              <a:rPr lang="ru-RU" dirty="0" smtClean="0">
                <a:solidFill>
                  <a:srgbClr val="C00000"/>
                </a:solidFill>
              </a:rPr>
              <a:t>1.</a:t>
            </a:r>
            <a:r>
              <a:rPr lang="ru-RU" dirty="0" smtClean="0">
                <a:solidFill>
                  <a:srgbClr val="002060"/>
                </a:solidFill>
              </a:rPr>
              <a:t>Чисто мой руки с мылом.</a:t>
            </a:r>
            <a:br>
              <a:rPr lang="ru-RU" dirty="0" smtClean="0">
                <a:solidFill>
                  <a:srgbClr val="002060"/>
                </a:solidFill>
              </a:rPr>
            </a:br>
            <a:r>
              <a:rPr lang="ru-RU" dirty="0" smtClean="0">
                <a:solidFill>
                  <a:srgbClr val="C00000"/>
                </a:solidFill>
              </a:rPr>
              <a:t>2.</a:t>
            </a:r>
            <a:r>
              <a:rPr lang="ru-RU" dirty="0" smtClean="0">
                <a:solidFill>
                  <a:srgbClr val="002060"/>
                </a:solidFill>
              </a:rPr>
              <a:t>Береги от ушибов и порезов.</a:t>
            </a:r>
            <a:br>
              <a:rPr lang="ru-RU" dirty="0" smtClean="0">
                <a:solidFill>
                  <a:srgbClr val="002060"/>
                </a:solidFill>
              </a:rPr>
            </a:br>
            <a:r>
              <a:rPr lang="ru-RU" dirty="0" smtClean="0">
                <a:solidFill>
                  <a:srgbClr val="C00000"/>
                </a:solidFill>
              </a:rPr>
              <a:t>3.</a:t>
            </a:r>
            <a:r>
              <a:rPr lang="ru-RU" dirty="0" smtClean="0">
                <a:solidFill>
                  <a:srgbClr val="002060"/>
                </a:solidFill>
              </a:rPr>
              <a:t>Не трогай горячие предметы.</a:t>
            </a:r>
            <a:br>
              <a:rPr lang="ru-RU" dirty="0" smtClean="0">
                <a:solidFill>
                  <a:srgbClr val="002060"/>
                </a:solidFill>
              </a:rPr>
            </a:br>
            <a:r>
              <a:rPr lang="ru-RU" dirty="0" smtClean="0">
                <a:solidFill>
                  <a:srgbClr val="C00000"/>
                </a:solidFill>
              </a:rPr>
              <a:t>4.</a:t>
            </a:r>
            <a:r>
              <a:rPr lang="ru-RU" dirty="0" smtClean="0">
                <a:solidFill>
                  <a:srgbClr val="002060"/>
                </a:solidFill>
              </a:rPr>
              <a:t>Подстригай вовремя ногти.</a:t>
            </a:r>
            <a:br>
              <a:rPr lang="ru-RU" dirty="0" smtClean="0">
                <a:solidFill>
                  <a:srgbClr val="002060"/>
                </a:solidFill>
              </a:rPr>
            </a:br>
            <a:r>
              <a:rPr lang="ru-RU" dirty="0" smtClean="0">
                <a:solidFill>
                  <a:srgbClr val="C00000"/>
                </a:solidFill>
              </a:rPr>
              <a:t>5.</a:t>
            </a:r>
            <a:r>
              <a:rPr lang="ru-RU" dirty="0" smtClean="0">
                <a:solidFill>
                  <a:srgbClr val="002060"/>
                </a:solidFill>
              </a:rPr>
              <a:t>Делай гимнастику для пальцев и рук.</a:t>
            </a:r>
            <a:r>
              <a:rPr lang="ru-RU" dirty="0" smtClean="0">
                <a:solidFill>
                  <a:srgbClr val="C00000"/>
                </a:solidFill>
              </a:rPr>
              <a:t/>
            </a:r>
            <a:br>
              <a:rPr lang="ru-RU" dirty="0" smtClean="0">
                <a:solidFill>
                  <a:srgbClr val="C00000"/>
                </a:solidFill>
              </a:rPr>
            </a:br>
            <a:r>
              <a:rPr lang="ru-RU" dirty="0" smtClean="0">
                <a:solidFill>
                  <a:srgbClr val="C00000"/>
                </a:solidFill>
              </a:rPr>
              <a:t>6.</a:t>
            </a:r>
            <a:r>
              <a:rPr lang="ru-RU" dirty="0" smtClean="0">
                <a:solidFill>
                  <a:srgbClr val="002060"/>
                </a:solidFill>
              </a:rPr>
              <a:t>Носи варежки в морозную погоду.</a:t>
            </a:r>
            <a:br>
              <a:rPr lang="ru-RU" dirty="0" smtClean="0">
                <a:solidFill>
                  <a:srgbClr val="002060"/>
                </a:solidFill>
              </a:rPr>
            </a:br>
            <a:endParaRPr lang="ru-RU" dirty="0">
              <a:solidFill>
                <a:srgbClr val="C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8000" dirty="0" smtClean="0">
                <a:solidFill>
                  <a:srgbClr val="C00000"/>
                </a:solidFill>
              </a:rPr>
              <a:t>С П А С И Б О!</a:t>
            </a:r>
            <a:endParaRPr lang="ru-RU" sz="8000" dirty="0">
              <a:solidFill>
                <a:srgbClr val="C00000"/>
              </a:solidFill>
            </a:endParaRPr>
          </a:p>
        </p:txBody>
      </p:sp>
      <p:pic>
        <p:nvPicPr>
          <p:cNvPr id="4" name="Содержимое 3" descr="img10.jpg"/>
          <p:cNvPicPr>
            <a:picLocks noGrp="1" noChangeAspect="1"/>
          </p:cNvPicPr>
          <p:nvPr>
            <p:ph idx="1"/>
          </p:nvPr>
        </p:nvPicPr>
        <p:blipFill>
          <a:blip r:embed="rId2" cstate="print"/>
          <a:stretch>
            <a:fillRect/>
          </a:stretch>
        </p:blipFill>
        <p:spPr>
          <a:xfrm>
            <a:off x="0" y="1728788"/>
            <a:ext cx="7929563" cy="5129211"/>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500938" cy="2035174"/>
          </a:xfrm>
        </p:spPr>
        <p:txBody>
          <a:bodyPr>
            <a:normAutofit fontScale="90000"/>
          </a:bodyPr>
          <a:lstStyle/>
          <a:p>
            <a:r>
              <a:rPr lang="ru-RU" dirty="0" smtClean="0">
                <a:solidFill>
                  <a:srgbClr val="C00000"/>
                </a:solidFill>
              </a:rPr>
              <a:t>Ребята, я снова к вам за помощью! Моё лицо! Я такой красивый! Но сколько здесь всего! Помогите разобраться!</a:t>
            </a:r>
            <a:endParaRPr lang="ru-RU" dirty="0">
              <a:solidFill>
                <a:srgbClr val="C00000"/>
              </a:solidFill>
            </a:endParaRPr>
          </a:p>
        </p:txBody>
      </p:sp>
      <p:pic>
        <p:nvPicPr>
          <p:cNvPr id="4" name="Содержимое 3" descr="DSCN1021.JPG"/>
          <p:cNvPicPr>
            <a:picLocks noGrp="1" noChangeAspect="1"/>
          </p:cNvPicPr>
          <p:nvPr>
            <p:ph idx="1"/>
          </p:nvPr>
        </p:nvPicPr>
        <p:blipFill>
          <a:blip r:embed="rId2" cstate="print"/>
          <a:stretch>
            <a:fillRect/>
          </a:stretch>
        </p:blipFill>
        <p:spPr>
          <a:xfrm>
            <a:off x="0" y="2528889"/>
            <a:ext cx="8115300" cy="4329112"/>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472161" cy="2392362"/>
          </a:xfrm>
          <a:solidFill>
            <a:srgbClr val="FF9900"/>
          </a:solidFill>
          <a:scene3d>
            <a:camera prst="orthographicFront"/>
            <a:lightRig rig="threePt" dir="t"/>
          </a:scene3d>
          <a:sp3d>
            <a:bevelT w="152400" h="50800" prst="softRound"/>
          </a:sp3d>
        </p:spPr>
        <p:txBody>
          <a:bodyPr>
            <a:normAutofit/>
          </a:bodyPr>
          <a:lstStyle/>
          <a:p>
            <a:r>
              <a:rPr lang="ru-RU" sz="3600" dirty="0" smtClean="0">
                <a:solidFill>
                  <a:schemeClr val="bg1"/>
                </a:solidFill>
                <a:effectLst>
                  <a:glow rad="101600">
                    <a:schemeClr val="tx1">
                      <a:alpha val="60000"/>
                    </a:schemeClr>
                  </a:glow>
                </a:effectLst>
              </a:rPr>
              <a:t>А  ТЕПЕРЬ, НЕЗНАЙКА, МЫ ТЕБЕ  РАССКАЖЕМ  О  НАШИХ  ОРГАНАХ  ЧУВСТВ.</a:t>
            </a:r>
            <a:endParaRPr lang="ru-RU" sz="3600" dirty="0">
              <a:solidFill>
                <a:schemeClr val="bg1"/>
              </a:solidFill>
              <a:effectLst>
                <a:glow rad="101600">
                  <a:schemeClr val="tx1">
                    <a:alpha val="60000"/>
                  </a:schemeClr>
                </a:glow>
              </a:effectLst>
            </a:endParaRPr>
          </a:p>
        </p:txBody>
      </p:sp>
      <p:pic>
        <p:nvPicPr>
          <p:cNvPr id="4" name="Содержимое 3" descr="mini_2.jpg"/>
          <p:cNvPicPr>
            <a:picLocks noGrp="1" noChangeAspect="1"/>
          </p:cNvPicPr>
          <p:nvPr>
            <p:ph idx="1"/>
          </p:nvPr>
        </p:nvPicPr>
        <p:blipFill>
          <a:blip r:embed="rId2" cstate="print"/>
          <a:stretch>
            <a:fillRect/>
          </a:stretch>
        </p:blipFill>
        <p:spPr>
          <a:xfrm>
            <a:off x="0" y="2786064"/>
            <a:ext cx="4386263" cy="3900486"/>
          </a:xfrm>
        </p:spPr>
      </p:pic>
      <p:pic>
        <p:nvPicPr>
          <p:cNvPr id="6" name="Рисунок 5" descr="5c32a26b9be94908b01cd7c48af4de69.JPG"/>
          <p:cNvPicPr>
            <a:picLocks noChangeAspect="1"/>
          </p:cNvPicPr>
          <p:nvPr/>
        </p:nvPicPr>
        <p:blipFill>
          <a:blip r:embed="rId3" cstate="print"/>
          <a:stretch>
            <a:fillRect/>
          </a:stretch>
        </p:blipFill>
        <p:spPr>
          <a:xfrm>
            <a:off x="3686176" y="2757488"/>
            <a:ext cx="4386262" cy="4100512"/>
          </a:xfrm>
          <a:prstGeom prst="rect">
            <a:avLst/>
          </a:prstGeom>
        </p:spPr>
      </p:pic>
    </p:spTree>
    <p:extLst>
      <p:ext uri="{BB962C8B-B14F-4D97-AF65-F5344CB8AC3E}">
        <p14:creationId xmlns:p14="http://schemas.microsoft.com/office/powerpoint/2010/main" val="1046387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C00000"/>
                </a:solidFill>
              </a:rPr>
              <a:t>ЗАПОМНИ:  ИХ  ВСЕГО  ПЯТЬ!</a:t>
            </a:r>
            <a:endParaRPr lang="ru-RU" dirty="0">
              <a:solidFill>
                <a:srgbClr val="C00000"/>
              </a:solidFill>
            </a:endParaRPr>
          </a:p>
        </p:txBody>
      </p:sp>
      <p:pic>
        <p:nvPicPr>
          <p:cNvPr id="4" name="Содержимое 3" descr="0004-004-Organy-chuvstv.jpg"/>
          <p:cNvPicPr>
            <a:picLocks noGrp="1" noChangeAspect="1"/>
          </p:cNvPicPr>
          <p:nvPr>
            <p:ph idx="1"/>
          </p:nvPr>
        </p:nvPicPr>
        <p:blipFill>
          <a:blip r:embed="rId2" cstate="print"/>
          <a:stretch>
            <a:fillRect/>
          </a:stretch>
        </p:blipFill>
        <p:spPr>
          <a:xfrm>
            <a:off x="-1" y="1825624"/>
            <a:ext cx="8115301" cy="5032375"/>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500938" cy="1735137"/>
          </a:xfrm>
        </p:spPr>
        <p:txBody>
          <a:bodyPr>
            <a:normAutofit fontScale="90000"/>
          </a:bodyPr>
          <a:lstStyle/>
          <a:p>
            <a:r>
              <a:rPr lang="ru-RU" dirty="0" smtClean="0">
                <a:solidFill>
                  <a:srgbClr val="C00000"/>
                </a:solidFill>
              </a:rPr>
              <a:t>Два Егорки живут возле горки. Живут дружно, а друг на друга не глядят.</a:t>
            </a:r>
            <a:endParaRPr lang="ru-RU" dirty="0">
              <a:solidFill>
                <a:srgbClr val="C00000"/>
              </a:solidFill>
            </a:endParaRPr>
          </a:p>
        </p:txBody>
      </p:sp>
      <p:pic>
        <p:nvPicPr>
          <p:cNvPr id="4" name="Содержимое 3" descr="img1.jpg"/>
          <p:cNvPicPr>
            <a:picLocks noGrp="1" noChangeAspect="1"/>
          </p:cNvPicPr>
          <p:nvPr>
            <p:ph idx="1"/>
          </p:nvPr>
        </p:nvPicPr>
        <p:blipFill>
          <a:blip r:embed="rId2" cstate="print"/>
          <a:stretch>
            <a:fillRect/>
          </a:stretch>
        </p:blipFill>
        <p:spPr>
          <a:xfrm>
            <a:off x="-1" y="2157413"/>
            <a:ext cx="8101013" cy="4700587"/>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092199"/>
          </a:xfrm>
        </p:spPr>
        <p:txBody>
          <a:bodyPr/>
          <a:lstStyle/>
          <a:p>
            <a:r>
              <a:rPr lang="ru-RU" dirty="0" smtClean="0">
                <a:solidFill>
                  <a:srgbClr val="C00000"/>
                </a:solidFill>
              </a:rPr>
              <a:t>Зачем человеку глаза?</a:t>
            </a:r>
            <a:endParaRPr lang="ru-RU" dirty="0">
              <a:solidFill>
                <a:srgbClr val="C00000"/>
              </a:solidFill>
            </a:endParaRPr>
          </a:p>
        </p:txBody>
      </p:sp>
      <p:pic>
        <p:nvPicPr>
          <p:cNvPr id="4" name="Содержимое 3" descr="s04217426.jpg"/>
          <p:cNvPicPr>
            <a:picLocks noGrp="1" noChangeAspect="1"/>
          </p:cNvPicPr>
          <p:nvPr>
            <p:ph idx="1"/>
          </p:nvPr>
        </p:nvPicPr>
        <p:blipFill>
          <a:blip r:embed="rId2" cstate="print"/>
          <a:stretch>
            <a:fillRect/>
          </a:stretch>
        </p:blipFill>
        <p:spPr>
          <a:xfrm>
            <a:off x="0" y="1643063"/>
            <a:ext cx="8129588" cy="5214937"/>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628650" y="365127"/>
            <a:ext cx="7458075" cy="3292473"/>
          </a:xfrm>
        </p:spPr>
        <p:txBody>
          <a:bodyPr>
            <a:noAutofit/>
          </a:bodyPr>
          <a:lstStyle/>
          <a:p>
            <a:r>
              <a:rPr lang="ru-RU" sz="3600" dirty="0" smtClean="0">
                <a:solidFill>
                  <a:srgbClr val="C00000"/>
                </a:solidFill>
              </a:rPr>
              <a:t>Радужная оболочка глаз у всех людей разная (серая, коричневая, голубая). А чёрная точка посередине – это зрачок. Он помогает нам видеть вокруг.</a:t>
            </a:r>
            <a:br>
              <a:rPr lang="ru-RU" sz="3600" dirty="0" smtClean="0">
                <a:solidFill>
                  <a:srgbClr val="C00000"/>
                </a:solidFill>
              </a:rPr>
            </a:br>
            <a:r>
              <a:rPr lang="ru-RU" sz="3600" dirty="0" smtClean="0">
                <a:solidFill>
                  <a:srgbClr val="002060"/>
                </a:solidFill>
              </a:rPr>
              <a:t>Для чего нужны ресницы? Брови? Веки?</a:t>
            </a:r>
            <a:endParaRPr lang="ru-RU" sz="3600" dirty="0">
              <a:solidFill>
                <a:srgbClr val="C00000"/>
              </a:solidFill>
            </a:endParaRPr>
          </a:p>
        </p:txBody>
      </p:sp>
      <p:pic>
        <p:nvPicPr>
          <p:cNvPr id="8" name="Содержимое 7" descr="img4 (2).jpg"/>
          <p:cNvPicPr>
            <a:picLocks noGrp="1" noChangeAspect="1"/>
          </p:cNvPicPr>
          <p:nvPr>
            <p:ph idx="1"/>
          </p:nvPr>
        </p:nvPicPr>
        <p:blipFill>
          <a:blip r:embed="rId2" cstate="print"/>
          <a:stretch>
            <a:fillRect/>
          </a:stretch>
        </p:blipFill>
        <p:spPr>
          <a:xfrm>
            <a:off x="3900488" y="3714749"/>
            <a:ext cx="4186236" cy="3143251"/>
          </a:xfrm>
        </p:spPr>
      </p:pic>
      <p:pic>
        <p:nvPicPr>
          <p:cNvPr id="4" name="Рисунок 3" descr="0006-005-Glaza.jpg"/>
          <p:cNvPicPr>
            <a:picLocks noChangeAspect="1"/>
          </p:cNvPicPr>
          <p:nvPr/>
        </p:nvPicPr>
        <p:blipFill>
          <a:blip r:embed="rId3" cstate="print"/>
          <a:stretch>
            <a:fillRect/>
          </a:stretch>
        </p:blipFill>
        <p:spPr>
          <a:xfrm>
            <a:off x="0" y="3700464"/>
            <a:ext cx="4471988" cy="315753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767507"/>
            <a:ext cx="7886700" cy="5435600"/>
          </a:xfrm>
        </p:spPr>
        <p:txBody>
          <a:bodyPr>
            <a:noAutofit/>
          </a:bodyPr>
          <a:lstStyle/>
          <a:p>
            <a:r>
              <a:rPr lang="ru-RU" sz="3200" dirty="0" smtClean="0">
                <a:solidFill>
                  <a:srgbClr val="C00000"/>
                </a:solidFill>
              </a:rPr>
              <a:t/>
            </a:r>
            <a:br>
              <a:rPr lang="ru-RU" sz="3200" dirty="0" smtClean="0">
                <a:solidFill>
                  <a:srgbClr val="C00000"/>
                </a:solidFill>
              </a:rPr>
            </a:br>
            <a:r>
              <a:rPr lang="ru-RU" sz="3200" dirty="0" smtClean="0">
                <a:solidFill>
                  <a:srgbClr val="C00000"/>
                </a:solidFill>
              </a:rPr>
              <a:t>Запомни, Незнайка, правила по охране зрения.</a:t>
            </a:r>
            <a:br>
              <a:rPr lang="ru-RU" sz="3200" dirty="0" smtClean="0">
                <a:solidFill>
                  <a:srgbClr val="C00000"/>
                </a:solidFill>
              </a:rPr>
            </a:br>
            <a:r>
              <a:rPr lang="ru-RU" sz="3200" dirty="0" smtClean="0">
                <a:solidFill>
                  <a:srgbClr val="C00000"/>
                </a:solidFill>
              </a:rPr>
              <a:t>1</a:t>
            </a:r>
            <a:r>
              <a:rPr lang="ru-RU" sz="3200" dirty="0" smtClean="0">
                <a:solidFill>
                  <a:srgbClr val="002060"/>
                </a:solidFill>
              </a:rPr>
              <a:t>.Нельзя тереть  глаза грязными руками.</a:t>
            </a:r>
            <a:br>
              <a:rPr lang="ru-RU" sz="3200" dirty="0" smtClean="0">
                <a:solidFill>
                  <a:srgbClr val="002060"/>
                </a:solidFill>
              </a:rPr>
            </a:br>
            <a:r>
              <a:rPr lang="ru-RU" sz="3200" dirty="0" smtClean="0">
                <a:solidFill>
                  <a:srgbClr val="C00000"/>
                </a:solidFill>
              </a:rPr>
              <a:t>2</a:t>
            </a:r>
            <a:r>
              <a:rPr lang="ru-RU" sz="3200" dirty="0" smtClean="0">
                <a:solidFill>
                  <a:srgbClr val="002060"/>
                </a:solidFill>
              </a:rPr>
              <a:t>.Нельзя близко и долго смотреть телевизор, играть в компьютерные игры.</a:t>
            </a:r>
            <a:br>
              <a:rPr lang="ru-RU" sz="3200" dirty="0" smtClean="0">
                <a:solidFill>
                  <a:srgbClr val="002060"/>
                </a:solidFill>
              </a:rPr>
            </a:br>
            <a:r>
              <a:rPr lang="ru-RU" sz="3200" dirty="0" smtClean="0">
                <a:solidFill>
                  <a:srgbClr val="C00000"/>
                </a:solidFill>
              </a:rPr>
              <a:t>3</a:t>
            </a:r>
            <a:r>
              <a:rPr lang="ru-RU" sz="3200" dirty="0" smtClean="0">
                <a:solidFill>
                  <a:srgbClr val="002060"/>
                </a:solidFill>
              </a:rPr>
              <a:t>. Оберегайте глаза от попадания едких и опасных жидкостей.</a:t>
            </a:r>
            <a:br>
              <a:rPr lang="ru-RU" sz="3200" dirty="0" smtClean="0">
                <a:solidFill>
                  <a:srgbClr val="002060"/>
                </a:solidFill>
              </a:rPr>
            </a:br>
            <a:r>
              <a:rPr lang="ru-RU" sz="3200" dirty="0" smtClean="0">
                <a:solidFill>
                  <a:srgbClr val="C00000"/>
                </a:solidFill>
              </a:rPr>
              <a:t>4</a:t>
            </a:r>
            <a:r>
              <a:rPr lang="ru-RU" sz="3200" dirty="0" smtClean="0">
                <a:solidFill>
                  <a:srgbClr val="002060"/>
                </a:solidFill>
              </a:rPr>
              <a:t>.Берегите глаза от колющих и режущих предметов.</a:t>
            </a:r>
            <a:br>
              <a:rPr lang="ru-RU" sz="3200" dirty="0" smtClean="0">
                <a:solidFill>
                  <a:srgbClr val="002060"/>
                </a:solidFill>
              </a:rPr>
            </a:br>
            <a:r>
              <a:rPr lang="ru-RU" sz="3200" dirty="0" smtClean="0">
                <a:solidFill>
                  <a:srgbClr val="C00000"/>
                </a:solidFill>
              </a:rPr>
              <a:t>5</a:t>
            </a:r>
            <a:r>
              <a:rPr lang="ru-RU" sz="3200" dirty="0" smtClean="0">
                <a:solidFill>
                  <a:srgbClr val="002060"/>
                </a:solidFill>
              </a:rPr>
              <a:t>.Тренируйте глаза, делайте упражнения.</a:t>
            </a:r>
            <a:br>
              <a:rPr lang="ru-RU" sz="3200" dirty="0" smtClean="0">
                <a:solidFill>
                  <a:srgbClr val="002060"/>
                </a:solidFill>
              </a:rPr>
            </a:br>
            <a:r>
              <a:rPr lang="ru-RU" sz="3200" dirty="0" smtClean="0">
                <a:solidFill>
                  <a:srgbClr val="C00000"/>
                </a:solidFill>
              </a:rPr>
              <a:t>6</a:t>
            </a:r>
            <a:r>
              <a:rPr lang="ru-RU" sz="3200" dirty="0" smtClean="0">
                <a:solidFill>
                  <a:srgbClr val="002060"/>
                </a:solidFill>
              </a:rPr>
              <a:t>.Гуляйте на свежем воздухе.</a:t>
            </a:r>
            <a:br>
              <a:rPr lang="ru-RU" sz="3200" dirty="0" smtClean="0">
                <a:solidFill>
                  <a:srgbClr val="002060"/>
                </a:solidFill>
              </a:rPr>
            </a:br>
            <a:r>
              <a:rPr lang="ru-RU" sz="3200" dirty="0" smtClean="0">
                <a:solidFill>
                  <a:srgbClr val="C00000"/>
                </a:solidFill>
              </a:rPr>
              <a:t>7</a:t>
            </a:r>
            <a:r>
              <a:rPr lang="ru-RU" sz="3200" dirty="0" smtClean="0">
                <a:solidFill>
                  <a:srgbClr val="002060"/>
                </a:solidFill>
              </a:rPr>
              <a:t>.Ешьте больше фруктов, овощей, ягод.</a:t>
            </a:r>
            <a:br>
              <a:rPr lang="ru-RU" sz="3200" dirty="0" smtClean="0">
                <a:solidFill>
                  <a:srgbClr val="002060"/>
                </a:solidFill>
              </a:rPr>
            </a:br>
            <a:endParaRPr lang="ru-RU" sz="3200" dirty="0">
              <a:solidFill>
                <a:srgbClr val="C00000"/>
              </a:solidFill>
            </a:endParaRPr>
          </a:p>
        </p:txBody>
      </p:sp>
    </p:spTree>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388</TotalTime>
  <Words>221</Words>
  <Application>Microsoft Office PowerPoint</Application>
  <PresentationFormat>Экран (4:3)</PresentationFormat>
  <Paragraphs>21</Paragraphs>
  <Slides>22</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22</vt:i4>
      </vt:variant>
    </vt:vector>
  </HeadingPairs>
  <TitlesOfParts>
    <vt:vector size="26" baseType="lpstr">
      <vt:lpstr>Arial</vt:lpstr>
      <vt:lpstr>Calibri</vt:lpstr>
      <vt:lpstr>Calibri Light</vt:lpstr>
      <vt:lpstr>Тема Office</vt:lpstr>
      <vt:lpstr>НАШИ  ОРГАНЫ  ЧУВСТВ</vt:lpstr>
      <vt:lpstr>Презентация PowerPoint</vt:lpstr>
      <vt:lpstr>Ребята, я снова к вам за помощью! Моё лицо! Я такой красивый! Но сколько здесь всего! Помогите разобраться!</vt:lpstr>
      <vt:lpstr>А  ТЕПЕРЬ, НЕЗНАЙКА, МЫ ТЕБЕ  РАССКАЖЕМ  О  НАШИХ  ОРГАНАХ  ЧУВСТВ.</vt:lpstr>
      <vt:lpstr>ЗАПОМНИ:  ИХ  ВСЕГО  ПЯТЬ!</vt:lpstr>
      <vt:lpstr>Два Егорки живут возле горки. Живут дружно, а друг на друга не глядят.</vt:lpstr>
      <vt:lpstr>Зачем человеку глаза?</vt:lpstr>
      <vt:lpstr>Радужная оболочка глаз у всех людей разная (серая, коричневая, голубая). А чёрная точка посередине – это зрачок. Он помогает нам видеть вокруг. Для чего нужны ресницы? Брови? Веки?</vt:lpstr>
      <vt:lpstr> Запомни, Незнайка, правила по охране зрения. 1.Нельзя тереть  глаза грязными руками. 2.Нельзя близко и долго смотреть телевизор, играть в компьютерные игры. 3. Оберегайте глаза от попадания едких и опасных жидкостей. 4.Берегите глаза от колющих и режущих предметов. 5.Тренируйте глаза, делайте упражнения. 6.Гуляйте на свежем воздухе. 7.Ешьте больше фруктов, овощей, ягод. </vt:lpstr>
      <vt:lpstr>Всегда во рту, а не проглотишь.</vt:lpstr>
      <vt:lpstr>Зачем нам нужен язык? Как можно определить, что это за продукт, не видя его?</vt:lpstr>
      <vt:lpstr>Запомни, Незнайка: 1.Нельзя пробовать на вкус лекарства, незнакомые ягоды, грибы, травы, цветы. 2.Нельзя есть немытые овощи, фрукты, ягоды, испорченные продукты. 3.Не ешьте сильно горячую пищу. 4.Оберегайте язык от острых предметов. 5.Делайте гимнастику для языка.</vt:lpstr>
      <vt:lpstr>Есть всегда он у людей. Есть всегда у кораблей.</vt:lpstr>
      <vt:lpstr>Зачем человеку обоняние?</vt:lpstr>
      <vt:lpstr>Функции органа обоняния. 1.Защитная (очищает и обеззараживает воздух). 2.Согревает и увлажняет  поступающий воздух. 3.Участвует в дыхании, речи и мимике. 4.Предупреждает об опасности. Береги, Незнайка, свой нос! 1.Ничего не засовывай в нос. 2.Береги от ударов. 3.Не переохлаждайся.</vt:lpstr>
      <vt:lpstr>Оля слушает в лесу, как кричит кукушка. А для этого нужны нашей Оле… (УШКИ).</vt:lpstr>
      <vt:lpstr>Что бы было, если бы мы не могли слышать? Соблюдай, Незнайка, правила гигиены для ушей! 1.Не ковыряй в ушах. 2.Защищай от сильного ветра. 3.Не слушай громкую музыку. 4.Сильно не сморкайся. 5.Делай зарядку для ушей.</vt:lpstr>
      <vt:lpstr>Пятёрка братьев неразлучна, им вместе никогда не скучно. Они работают пером, пилою, ложкой, топором.</vt:lpstr>
      <vt:lpstr>Осязание-это свойство кожи человека. Самая чувствительная кожа на кончиках пальцев рук.</vt:lpstr>
      <vt:lpstr>Пальцами мы трогаем предметы, узнаём их на ощупь, играем ими, работаем.</vt:lpstr>
      <vt:lpstr>А вот, Незнайка, правила ухода за руками. 1.Чисто мой руки с мылом. 2.Береги от ушибов и порезов. 3.Не трогай горячие предметы. 4.Подстригай вовремя ногти. 5.Делай гимнастику для пальцев и рук. 6.Носи варежки в морозную погоду. </vt:lpstr>
      <vt:lpstr>С П А С И Б О!</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Название презентации</dc:title>
  <dc:creator>Dmytro</dc:creator>
  <cp:lastModifiedBy>Милая</cp:lastModifiedBy>
  <cp:revision>59</cp:revision>
  <dcterms:created xsi:type="dcterms:W3CDTF">2015-09-22T18:50:50Z</dcterms:created>
  <dcterms:modified xsi:type="dcterms:W3CDTF">2024-01-10T13:16:10Z</dcterms:modified>
</cp:coreProperties>
</file>